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4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0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005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60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655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89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66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6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7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1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7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3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7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35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6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1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FA87-B5D6-45F0-99DB-99834CF994EE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42BA21-F7D4-4E82-9B40-741A411F60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6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639" y="772276"/>
            <a:ext cx="10515600" cy="437158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ОБ ОСНОВАХ </a:t>
            </a:r>
            <a:b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ОРГАНИЗАЦИИ ДЕЯТЕЛЬНОСТИ ОБРАЗОВАТЕЛЬНЫХ ОРГАНИЗАЦИЙ ПО ПРОФИЛАКТИКЕ КОРРУПЦИИ</a:t>
            </a:r>
            <a:endParaRPr lang="ru-RU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1162" y="361434"/>
            <a:ext cx="9032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образования администрации города Оренбурга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0162" y="5885934"/>
            <a:ext cx="9032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29.11.2023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913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0" y="547910"/>
            <a:ext cx="10085925" cy="58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205010"/>
            <a:ext cx="10845800" cy="11030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ПРИМЕРНЫЙ ПЕРЕЧЕНЬ ЛОКАЛЬНЫХ АКТОВ, НЕОБХОДИМЫХ К ПРИНЯТИЮ В ОБРАЗОВАТЕЛЬНЫХ ОРГАНИЗАЦИЯХ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43000"/>
            <a:ext cx="10629900" cy="409512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в образовательном учреждении.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этики и служебного поведения.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конфликте интересов.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4.Перечень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учреждения,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связано с коррупционными рисками, и перечень должностей, исполнение обязанностей при замещении которых наиболее подвержены коррупционным рискам.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Акт, утверждающий должностное лицо, ответственное за разработку и реализацию мер по противодействию коррупции.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информирования </a:t>
            </a:r>
            <a:r>
              <a:rPr lang="ru-RU" sz="2000" i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работниками </a:t>
            </a:r>
            <a:r>
              <a:rPr lang="ru-RU" sz="2000" i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 о случаях склонения их к совершению коррупционных нарушений или о ставшей известной работнику информации о случаях совершения коррупционных правонарушений и порядок их рассмотрения.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телефона доверия и иных механизмов «обратной связи».</a:t>
            </a:r>
          </a:p>
          <a:p>
            <a:pPr>
              <a:spcBef>
                <a:spcPts val="0"/>
              </a:spcBef>
            </a:pPr>
            <a:r>
              <a:rPr lang="ru-RU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защиты </a:t>
            </a:r>
            <a:r>
              <a:rPr lang="ru-RU" sz="200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сообщивших о коррупционных правонарушениях в деятельности учреждения/организации от формальных и неформальных санкций.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Антикоррупционная оговорка в трудовом договоре, гражданско-правовом договоре.</a:t>
            </a:r>
            <a:endParaRPr lang="ru-RU" sz="200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67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241" y="166090"/>
            <a:ext cx="8911687" cy="8359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Требования к оформлению сайта: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6200" y="725138"/>
            <a:ext cx="10604500" cy="613286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противодействию коррупции должен быть размещен на главной странице сайта и содержать последовательные ссылки на следующие подразделы: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AutoNum type="arabicParenR"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нормативные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правовые и иные акты (локальные акты образовательной организации) в сфере противодействия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коррупции:</a:t>
            </a:r>
          </a:p>
          <a:p>
            <a:pPr marL="0" indent="355600" algn="just">
              <a:buNone/>
              <a:tabLst>
                <a:tab pos="266700" algn="l"/>
                <a:tab pos="3556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Уголовный кодекс Российской Федерации;</a:t>
            </a:r>
          </a:p>
          <a:p>
            <a:pPr marL="0" indent="355600" algn="just">
              <a:buNone/>
              <a:tabLst>
                <a:tab pos="266700" algn="l"/>
                <a:tab pos="3556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Федеральный закон от 25.12.2008 № 273-ФЗ «О противодействии коррупции»;</a:t>
            </a:r>
          </a:p>
          <a:p>
            <a:pPr marL="0" indent="355600" algn="just">
              <a:lnSpc>
                <a:spcPct val="100000"/>
              </a:lnSpc>
              <a:spcAft>
                <a:spcPts val="0"/>
              </a:spcAft>
              <a:buNone/>
              <a:tabLst>
                <a:tab pos="266700" algn="l"/>
                <a:tab pos="3556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18.07.2011 № 223-ФЗ «О закупках товаров, работ, услуг отдельными видами юридических лиц»;</a:t>
            </a:r>
          </a:p>
          <a:p>
            <a:pPr marL="0" indent="355600" algn="just">
              <a:lnSpc>
                <a:spcPct val="100000"/>
              </a:lnSpc>
              <a:buNone/>
              <a:tabLst>
                <a:tab pos="266700" algn="l"/>
                <a:tab pos="3556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Указ Президента РФ от 16.08.2021 № 478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«О Национальном плане противодействия коррупции на 2021 - 2024 годы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355600" algn="just">
              <a:lnSpc>
                <a:spcPct val="100000"/>
              </a:lnSpc>
              <a:buNone/>
              <a:tabLst>
                <a:tab pos="266700" algn="l"/>
                <a:tab pos="3556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Закон Оренбургской области от 15.09.2008 № 2369/497-IV-ОЗ «О противодействии коррупции в Оренбургской области»;</a:t>
            </a:r>
          </a:p>
          <a:p>
            <a:pPr marL="0" indent="355600" algn="just">
              <a:lnSpc>
                <a:spcPct val="100000"/>
              </a:lnSpc>
              <a:buNone/>
              <a:tabLst>
                <a:tab pos="266700" algn="l"/>
                <a:tab pos="3556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Антикоррупционная политика образовательного учреждения;</a:t>
            </a:r>
          </a:p>
          <a:p>
            <a:pPr marL="0" indent="355600" algn="just">
              <a:lnSpc>
                <a:spcPct val="100000"/>
              </a:lnSpc>
              <a:buNone/>
              <a:tabLst>
                <a:tab pos="266700" algn="l"/>
                <a:tab pos="3556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Кодекс этики и служебного поведения;</a:t>
            </a:r>
          </a:p>
          <a:p>
            <a:pPr marL="0" indent="355600" algn="just">
              <a:lnSpc>
                <a:spcPct val="100000"/>
              </a:lnSpc>
              <a:buNone/>
              <a:tabLst>
                <a:tab pos="266700" algn="l"/>
                <a:tab pos="3556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 о назначении ответственного за разработку и реализацию мер по противодействию коррупции;</a:t>
            </a:r>
          </a:p>
          <a:p>
            <a:pPr marL="0" lvl="0" indent="0" algn="just">
              <a:lnSpc>
                <a:spcPct val="150000"/>
              </a:lnSpc>
              <a:buClr>
                <a:srgbClr val="A53010"/>
              </a:buCl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srgbClr val="2628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srgbClr val="2628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2628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srgbClr val="2628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2628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srgbClr val="2628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72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1299" y="1195714"/>
            <a:ext cx="9982201" cy="54379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методические материалы министерства труда и социальной защиты Российской Федерации;</a:t>
            </a:r>
            <a:endParaRPr lang="ru-RU" sz="22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документов, связанных с противодействием коррупции, для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заполнения;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план работы образовательной организации по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противодействию коррупции;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5)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порядок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уведомления представителя нанимателя (работодателя) о фактах обращения в целях склонения служащего (работника) к совершению коррупционных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правонарушений;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200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телефон доверия образовательной организации с графиком работы;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200" i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7)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органах, в функции которых входит противодействие коррупции, сведения об органах, осуществляющих мероприятия по профилактике коррупционных правонарушений.</a:t>
            </a:r>
            <a:endParaRPr lang="ru-RU" sz="2200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88241" y="166090"/>
            <a:ext cx="8911687" cy="835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Требования к оформлению сайта:</a:t>
            </a:r>
            <a:endParaRPr kumimoji="0" lang="ru-RU" sz="32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65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942" y="647700"/>
            <a:ext cx="103866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128" y="227338"/>
            <a:ext cx="10088671" cy="9833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127" y="276507"/>
            <a:ext cx="10414729" cy="58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134" y="390987"/>
            <a:ext cx="10504309" cy="59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024" y="365125"/>
            <a:ext cx="1013877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31" y="387984"/>
            <a:ext cx="10328206" cy="580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018" y="365126"/>
            <a:ext cx="9900781" cy="1233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752" y="479426"/>
            <a:ext cx="10210798" cy="5743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57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10878" t="12012" r="4644"/>
          <a:stretch>
            <a:fillRect/>
          </a:stretch>
        </p:blipFill>
        <p:spPr>
          <a:xfrm>
            <a:off x="1069877" y="1371600"/>
            <a:ext cx="10728423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350</TotalTime>
  <Words>345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ОБ ОСНОВАХ  ОРГАНИЗАЦИИ ДЕЯТЕЛЬНОСТИ ОБРАЗОВАТЕЛЬНЫХ ОРГАНИЗАЦИЙ ПО ПРОФИЛАКТИКЕ КОРРУПЦИИ</vt:lpstr>
      <vt:lpstr>Требования к оформлению сайта: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ПРИМЕРНЫЙ ПЕРЕЧЕНЬ ЛОКАЛЬНЫХ АКТОВ, НЕОБХОДИМЫХ К ПРИНЯТИЮ В ОБРАЗОВАТЕЛЬНЫХ ОРГАНИЗАЦИЯХ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ОСНОВАХ ОРГАНИЗАЦИИ ДЕЯТЕЛЬНОСТИ ОБРАЗОВАТЕЛЬНЫХ ОРГАНИЗАЦИЙ ПО ПРОФИЛАКТИКЕ КОРРУПЦИИ</dc:title>
  <dc:creator>Тюрина Ирина Николаевна</dc:creator>
  <cp:lastModifiedBy>Тюрина Ирина Николаевна</cp:lastModifiedBy>
  <cp:revision>32</cp:revision>
  <dcterms:created xsi:type="dcterms:W3CDTF">2023-11-24T11:07:09Z</dcterms:created>
  <dcterms:modified xsi:type="dcterms:W3CDTF">2023-11-28T12:25:40Z</dcterms:modified>
</cp:coreProperties>
</file>